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300" r:id="rId5"/>
    <p:sldId id="259" r:id="rId6"/>
    <p:sldId id="260" r:id="rId7"/>
    <p:sldId id="301" r:id="rId8"/>
    <p:sldId id="261" r:id="rId9"/>
    <p:sldId id="262" r:id="rId10"/>
    <p:sldId id="263" r:id="rId11"/>
    <p:sldId id="279" r:id="rId12"/>
    <p:sldId id="280" r:id="rId13"/>
    <p:sldId id="281" r:id="rId14"/>
    <p:sldId id="282" r:id="rId15"/>
    <p:sldId id="283" r:id="rId16"/>
    <p:sldId id="284" r:id="rId17"/>
    <p:sldId id="264" r:id="rId18"/>
    <p:sldId id="302" r:id="rId19"/>
    <p:sldId id="305" r:id="rId20"/>
    <p:sldId id="306" r:id="rId21"/>
    <p:sldId id="275" r:id="rId22"/>
    <p:sldId id="299" r:id="rId23"/>
    <p:sldId id="278" r:id="rId24"/>
    <p:sldId id="276" r:id="rId25"/>
    <p:sldId id="303" r:id="rId26"/>
    <p:sldId id="304" r:id="rId27"/>
    <p:sldId id="265" r:id="rId28"/>
    <p:sldId id="266" r:id="rId29"/>
    <p:sldId id="267" r:id="rId30"/>
    <p:sldId id="268" r:id="rId31"/>
    <p:sldId id="307" r:id="rId32"/>
    <p:sldId id="269" r:id="rId33"/>
    <p:sldId id="308" r:id="rId34"/>
    <p:sldId id="309" r:id="rId35"/>
    <p:sldId id="270" r:id="rId36"/>
    <p:sldId id="271" r:id="rId37"/>
    <p:sldId id="272" r:id="rId38"/>
    <p:sldId id="273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360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Figure 1.1 What can this beach mouse (</a:t>
            </a:r>
            <a:r>
              <a:rPr lang="en-US" i="1" dirty="0" err="1" smtClean="0">
                <a:latin typeface="Arial"/>
              </a:rPr>
              <a:t>Peromyscus</a:t>
            </a:r>
            <a:r>
              <a:rPr lang="en-US" i="1" dirty="0" smtClean="0">
                <a:latin typeface="Arial"/>
              </a:rPr>
              <a:t> </a:t>
            </a:r>
            <a:r>
              <a:rPr lang="en-US" i="1" dirty="0" err="1" smtClean="0">
                <a:latin typeface="Arial"/>
              </a:rPr>
              <a:t>polionotus</a:t>
            </a:r>
            <a:r>
              <a:rPr lang="en-US" dirty="0" smtClean="0">
                <a:latin typeface="Arial"/>
              </a:rPr>
              <a:t>) teach us about biology?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785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8753475" y="6400800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file:///D:\Manjubharkavi\Production\October\20-Oct\Campbell%2011E%20LE%20Ch%2054%20&amp;%201\Ch%201\JPEG%20FILES\Unlabeled\01_01aPpolionotus-U.jpg" TargetMode="Externa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&amp;imgrefurl=http://www.wsav.com/story/23773436/colder-weather-burns-body-fat&amp;h=0&amp;w=0&amp;sz=1&amp;tbnid=kaiIEl5anULboM&amp;tbnh=238&amp;tbnw=212&amp;zoom=1&amp;docid=KAPu4PxfQPh7RM&amp;ei=kU6rUqr9B4uyqQHB_ICICg&amp;ved=0CAIQsCUoA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fdqDSWpDorQ3ZM&amp;tbnid=fVJRLbeilF0OgM:&amp;ved=0CAUQjRw&amp;url=http://www.tennisperspective.com/2011/02/a-picture-tells-a-thousand-words-rafael-nadal-australian-open-2011.html&amp;ei=9k6rUr-rHdSJqQGpmYCwBQ&amp;bvm=bv.57967247,d.aWM&amp;psig=AFQjCNGDl76SqZWvJkpoNVj5mdKu5SNLVA&amp;ust=1387044962526562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09600" y="5334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Science of Biology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295400" y="12192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</a:t>
            </a:r>
          </a:p>
        </p:txBody>
      </p:sp>
      <p:pic>
        <p:nvPicPr>
          <p:cNvPr id="91" name="Shape 91" descr="science_of_biology_c_ph_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981200"/>
            <a:ext cx="3006724" cy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Levels of Organization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34993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Level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 		    ecosystem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   community	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   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species/speciation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population</a:t>
            </a:r>
          </a:p>
        </p:txBody>
      </p:sp>
      <p:sp>
        <p:nvSpPr>
          <p:cNvPr id="149" name="Shape 149"/>
          <p:cNvSpPr/>
          <p:nvPr/>
        </p:nvSpPr>
        <p:spPr>
          <a:xfrm>
            <a:off x="1965518" y="3240088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3806825" y="2709864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5658281" y="217964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 descr="ecosystem_c_ph_4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8420" y="2822223"/>
            <a:ext cx="1997074" cy="270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78" descr="http://www.1stapestcontrol.co.uk/wp-content/uploads/2015/03/grey_squirrel.jpg?quality=100.30150208193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001" y="4275314"/>
            <a:ext cx="2737556" cy="23198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79"/>
          <p:cNvSpPr txBox="1"/>
          <p:nvPr/>
        </p:nvSpPr>
        <p:spPr>
          <a:xfrm>
            <a:off x="457200" y="6060559"/>
            <a:ext cx="21210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Sciurus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carolinenis</a:t>
            </a:r>
            <a:endParaRPr lang="en-US"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280" descr="http://ironphoenix.org/gallery/mammals/rodents/squirrels/red_squirrel_2_wp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82622" y="4378135"/>
            <a:ext cx="2651517" cy="20517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81"/>
          <p:cNvSpPr txBox="1"/>
          <p:nvPr/>
        </p:nvSpPr>
        <p:spPr>
          <a:xfrm>
            <a:off x="3806825" y="5875893"/>
            <a:ext cx="181331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Sciurus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vulgaris</a:t>
            </a:r>
          </a:p>
        </p:txBody>
      </p:sp>
      <p:sp>
        <p:nvSpPr>
          <p:cNvPr id="181" name="SMARTInkShape-361"/>
          <p:cNvSpPr/>
          <p:nvPr>
            <p:custDataLst>
              <p:tags r:id="rId1"/>
            </p:custDataLst>
          </p:nvPr>
        </p:nvSpPr>
        <p:spPr>
          <a:xfrm>
            <a:off x="3225800" y="2711450"/>
            <a:ext cx="12701" cy="1"/>
          </a:xfrm>
          <a:custGeom>
            <a:avLst/>
            <a:gdLst/>
            <a:ahLst/>
            <a:cxnLst/>
            <a:rect l="0" t="0" r="0" b="0"/>
            <a:pathLst>
              <a:path w="12701" h="1">
                <a:moveTo>
                  <a:pt x="127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MARTInkShape-426"/>
          <p:cNvSpPr/>
          <p:nvPr>
            <p:custDataLst>
              <p:tags r:id="rId2"/>
            </p:custDataLst>
          </p:nvPr>
        </p:nvSpPr>
        <p:spPr>
          <a:xfrm>
            <a:off x="7315200" y="1790700"/>
            <a:ext cx="3660" cy="19051"/>
          </a:xfrm>
          <a:custGeom>
            <a:avLst/>
            <a:gdLst/>
            <a:ahLst/>
            <a:cxnLst/>
            <a:rect l="0" t="0" r="0" b="0"/>
            <a:pathLst>
              <a:path w="3660" h="1905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3659" y="1411"/>
                </a:lnTo>
                <a:lnTo>
                  <a:pt x="0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Taxonomy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125416" y="1417637"/>
            <a:ext cx="6726115" cy="15629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way of placing organisms into categories.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starts as very General characteristics and then leads to more specific characteristics.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Image result for Taxon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005" y="2980592"/>
            <a:ext cx="4191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Taxonomy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153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Domain: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Eukarya		Eukarya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Kingdom: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Animalia		Animalia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Phylum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Chodata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Chordata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Mammalia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Mammalia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Rodentia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Primate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Sciuridae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Hominidae</a:t>
            </a:r>
            <a:endParaRPr lang="en-US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Genus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Sciurus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Species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carolinenis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sapien</a:t>
            </a:r>
            <a:endParaRPr lang="en-US" sz="2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533400" y="1077474"/>
            <a:ext cx="815339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Domains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Kingdoms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Plant, Animal,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Protist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Fungi, Bacteria, and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Archea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6521335" y="2462468"/>
            <a:ext cx="3733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Shape 278" descr="http://www.1stapestcontrol.co.uk/wp-content/uploads/2015/03/grey_squirrel.jpg?quality=100.3015020819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057400"/>
            <a:ext cx="3809999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1295400" y="1339333"/>
            <a:ext cx="21210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Sciurus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carolinenis</a:t>
            </a: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Shape 280" descr="http://ironphoenix.org/gallery/mammals/rodents/squirrels/red_squirrel_2_w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2133600"/>
            <a:ext cx="3809999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5943600" y="1517561"/>
            <a:ext cx="181331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Sciurus vulgaris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2438399" cy="467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Domain and 4 Kingdom system was first started by Woese. 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also came up with the 6 Kingdom  System. 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Shape 290" descr="rav65819_01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3538" y="171450"/>
            <a:ext cx="3336925" cy="65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Shape 296" descr="http://www.indianaoutside.com/wp/wp-content/uploads/2014/11/saug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097" y="3048000"/>
            <a:ext cx="6438669" cy="266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 descr="http://hurdsguideservice.com/wp-content/uploads/2012/05/walley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097" y="838200"/>
            <a:ext cx="6268938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7543800" y="914400"/>
            <a:ext cx="92845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vitrieus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7696200" y="3886200"/>
            <a:ext cx="1351652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canadensis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2286000" y="378715"/>
            <a:ext cx="249299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Orconectes rusticus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306" name="Shape 306" descr="http://www.protectyourwaters.net/hitchhikers/images/BigRustyCrayfish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76400"/>
            <a:ext cx="7822500" cy="395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Levels of Organization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69333" y="1600200"/>
            <a:ext cx="8833556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level of organization builds on the level below it but often demonstrates new features.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Emergent properties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2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properties present at one level that are not seen in the previous level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81000"/>
            <a:ext cx="3988245" cy="2525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92" y="1027978"/>
            <a:ext cx="3997508" cy="2741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3" y="4038600"/>
            <a:ext cx="3492500" cy="23241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191445" y="1933223"/>
            <a:ext cx="955047" cy="2540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9869723">
            <a:off x="4430499" y="3025032"/>
            <a:ext cx="955047" cy="90233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33726" y="5204179"/>
            <a:ext cx="955047" cy="2540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032" y="4038601"/>
            <a:ext cx="2410484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69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Emergent property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At the ecosystem level, each organism interacts with other organisms</a:t>
            </a:r>
          </a:p>
          <a:p>
            <a:r>
              <a:rPr lang="en-CA" dirty="0"/>
              <a:t>These interactions may be beneficial or harmful to one or both of the organisms</a:t>
            </a:r>
          </a:p>
          <a:p>
            <a:r>
              <a:rPr lang="en-CA" dirty="0"/>
              <a:t>Organisms also interact continuously with the physical factors in their environment, and the environment is affected by the organisms living there</a:t>
            </a:r>
            <a:endParaRPr lang="en-US" dirty="0"/>
          </a:p>
          <a:p>
            <a:pPr marL="203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39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Properties of Life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organisms: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composed of cells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complex and ordered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 to their environment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grow and reproduce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obtain and use energy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internal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balance/homeostasis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for evolutionary adaptation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48" y="547512"/>
            <a:ext cx="5269208" cy="2945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444" y="3045325"/>
            <a:ext cx="4459093" cy="38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49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Unifying Themes in Biology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8391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Evolutionary change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Living organisms have evolved from the same origin event.  The diversity of life is the result of evolutionary change.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Evolutionary conservation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Critical characteristics of early organisms are preserved and passed on to future generations.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42" y="3733800"/>
            <a:ext cx="5060758" cy="2938272"/>
          </a:xfrm>
          <a:prstGeom prst="rect">
            <a:avLst/>
          </a:prstGeom>
        </p:spPr>
      </p:pic>
      <p:sp>
        <p:nvSpPr>
          <p:cNvPr id="4" name="Footer Placeholder 1"/>
          <p:cNvSpPr txBox="1">
            <a:spLocks/>
          </p:cNvSpPr>
          <p:nvPr/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r>
              <a:rPr lang="en-US" sz="900" dirty="0"/>
              <a:t>© 2017 Pearson Education, Inc.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2"/>
          <a:stretch>
            <a:fillRect/>
          </a:stretch>
        </p:blipFill>
        <p:spPr>
          <a:xfrm>
            <a:off x="228600" y="228600"/>
            <a:ext cx="4698650" cy="3733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3352800"/>
            <a:ext cx="5029200" cy="76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An inland mouse of the species</a:t>
            </a:r>
          </a:p>
          <a:p>
            <a:pPr>
              <a:lnSpc>
                <a:spcPts val="2600"/>
              </a:lnSpc>
            </a:pPr>
            <a:r>
              <a:rPr lang="en-US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Peromyscus</a:t>
            </a:r>
            <a:r>
              <a:rPr lang="en-US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polionotus</a:t>
            </a:r>
            <a:endParaRPr lang="en-US" i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" y="5867400"/>
            <a:ext cx="4267200" cy="76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 smtClean="0">
                <a:latin typeface="Arial"/>
                <a:ea typeface="ＭＳ Ｐゴシック" charset="0"/>
              </a:rPr>
              <a:t>A beach mouse </a:t>
            </a:r>
            <a:r>
              <a:rPr lang="en-US" dirty="0">
                <a:latin typeface="Arial"/>
                <a:ea typeface="ＭＳ Ｐゴシック" charset="0"/>
              </a:rPr>
              <a:t>of </a:t>
            </a:r>
            <a:r>
              <a:rPr lang="en-US" dirty="0" smtClean="0">
                <a:latin typeface="Arial"/>
                <a:ea typeface="ＭＳ Ｐゴシック" charset="0"/>
              </a:rPr>
              <a:t>the same species</a:t>
            </a:r>
            <a:endParaRPr lang="en-US" dirty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93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Unifying Themes in Biology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" y="1305962"/>
            <a:ext cx="4791808" cy="5552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theory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Tx/>
              <a:buChar char="-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organisms are made of cells, and all living cells come from preexisting cells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Tx/>
              <a:buChar char="-"/>
            </a:pPr>
            <a:endParaRPr lang="en-US" sz="2400"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Tx/>
              <a:buChar char="-"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429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None/>
            </a:pPr>
            <a:r>
              <a:rPr lang="en-US" b="1" dirty="0">
                <a:solidFill>
                  <a:srgbClr val="FF0000"/>
                </a:solidFill>
              </a:rPr>
              <a:t>Cells - information processing systems</a:t>
            </a:r>
          </a:p>
          <a:p>
            <a:pPr lvl="0" indent="-342900">
              <a:lnSpc>
                <a:spcPct val="90000"/>
              </a:lnSpc>
              <a:buSzPct val="25000"/>
              <a:buNone/>
            </a:pPr>
            <a:r>
              <a:rPr lang="en-US" sz="2400" dirty="0"/>
              <a:t>- Cells process information stored in DNA as well as information received from the environment.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06" y="1165285"/>
            <a:ext cx="4200068" cy="28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ell to Cell information Syste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44" y="4169903"/>
            <a:ext cx="4194956" cy="23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Unifying Themes in Biology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0" y="1044269"/>
            <a:ext cx="4677508" cy="56115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FF0000"/>
              </a:buClr>
              <a:buSzPct val="2500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Structure </a:t>
            </a:r>
            <a:r>
              <a:rPr lang="en-US" b="1" dirty="0">
                <a:solidFill>
                  <a:srgbClr val="FF0000"/>
                </a:solidFill>
              </a:rPr>
              <a:t>and Function</a:t>
            </a:r>
          </a:p>
          <a:p>
            <a:pPr lvl="0" indent="-342900">
              <a:buSzPct val="25000"/>
              <a:buNone/>
            </a:pPr>
            <a:r>
              <a:rPr lang="en-US" dirty="0"/>
              <a:t>-</a:t>
            </a:r>
            <a:r>
              <a:rPr lang="en-US" sz="2400" dirty="0"/>
              <a:t>The proper function of a molecule is dependent on its structure.</a:t>
            </a:r>
          </a:p>
          <a:p>
            <a:pPr lvl="0" indent="-342900">
              <a:buSzPct val="25000"/>
              <a:buNone/>
            </a:pPr>
            <a:r>
              <a:rPr lang="en-US" sz="2400" dirty="0"/>
              <a:t>-The structure of a molecule can often tell us about its function. </a:t>
            </a:r>
          </a:p>
          <a:p>
            <a:pPr lvl="0" indent="-342900">
              <a:buClr>
                <a:srgbClr val="FF0000"/>
              </a:buClr>
              <a:buSzPct val="25000"/>
              <a:buNone/>
            </a:pPr>
            <a:r>
              <a:rPr lang="en-US" b="1" dirty="0">
                <a:solidFill>
                  <a:srgbClr val="FF0000"/>
                </a:solidFill>
              </a:rPr>
              <a:t>Molecular basis of inheritance</a:t>
            </a:r>
          </a:p>
          <a:p>
            <a:pPr lvl="0" indent="-342900">
              <a:buSzPct val="25000"/>
              <a:buNone/>
            </a:pPr>
            <a:r>
              <a:rPr lang="en-US" sz="4000" dirty="0"/>
              <a:t>- </a:t>
            </a:r>
            <a:r>
              <a:rPr lang="en-US" sz="2400" dirty="0"/>
              <a:t>DNA encodes </a:t>
            </a:r>
            <a:r>
              <a:rPr lang="en-US" sz="2400" dirty="0" smtClean="0"/>
              <a:t>genes </a:t>
            </a:r>
            <a:r>
              <a:rPr lang="en-US" sz="2400" dirty="0"/>
              <a:t>which control living organisms and are passed from one generation to the next.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Image result for Cells Form is 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2029008"/>
            <a:ext cx="4607169" cy="34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26030"/>
          </a:xfrm>
        </p:spPr>
        <p:txBody>
          <a:bodyPr/>
          <a:lstStyle/>
          <a:p>
            <a:r>
              <a:rPr lang="en-US" dirty="0">
                <a:solidFill>
                  <a:srgbClr val="3F3FFF"/>
                </a:solidFill>
              </a:rPr>
              <a:t>Unifying Themes in Biology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111" y="1270000"/>
            <a:ext cx="8819445" cy="4856164"/>
          </a:xfrm>
        </p:spPr>
        <p:txBody>
          <a:bodyPr/>
          <a:lstStyle/>
          <a:p>
            <a:pPr marL="20320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Energy</a:t>
            </a:r>
          </a:p>
          <a:p>
            <a:r>
              <a:rPr lang="en-CA" dirty="0"/>
              <a:t>The input of energy from the sun and the transformation of energy from one form to another make life possible</a:t>
            </a:r>
          </a:p>
          <a:p>
            <a:r>
              <a:rPr lang="en-CA" dirty="0" smtClean="0"/>
              <a:t>When </a:t>
            </a:r>
            <a:r>
              <a:rPr lang="en-CA" dirty="0"/>
              <a:t>organisms use energy to perform work, some energy is lost </a:t>
            </a:r>
            <a:r>
              <a:rPr lang="en-CA" dirty="0" smtClean="0"/>
              <a:t>as </a:t>
            </a:r>
            <a:r>
              <a:rPr lang="en-CA" dirty="0"/>
              <a:t>heat</a:t>
            </a:r>
          </a:p>
          <a:p>
            <a:pPr lvl="1"/>
            <a:r>
              <a:rPr lang="en-CA" dirty="0" smtClean="0"/>
              <a:t>energy </a:t>
            </a:r>
            <a:r>
              <a:rPr lang="en-CA" dirty="0"/>
              <a:t>flows through an ecosystem, usually entering as light and exiting as heat</a:t>
            </a:r>
          </a:p>
          <a:p>
            <a:r>
              <a:rPr lang="en-CA" dirty="0"/>
              <a:t>Chemicals cycle within an ecosystem, where they are used and then </a:t>
            </a:r>
            <a:r>
              <a:rPr lang="en-CA" dirty="0" smtClean="0"/>
              <a:t>recycled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91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334" y="522112"/>
            <a:ext cx="4539435" cy="608091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First law of thermodynamics</a:t>
            </a:r>
          </a:p>
          <a:p>
            <a:pPr lvl="1"/>
            <a:r>
              <a:rPr lang="en-US" sz="2400" dirty="0" smtClean="0"/>
              <a:t>Energy cannot be created or destroyed only changed in </a:t>
            </a:r>
            <a:r>
              <a:rPr lang="en-US" sz="2400" dirty="0" smtClean="0"/>
              <a:t>form.</a:t>
            </a:r>
            <a:endParaRPr lang="en-US" sz="24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Second law of thermodynamics</a:t>
            </a:r>
          </a:p>
          <a:p>
            <a:pPr lvl="1"/>
            <a:r>
              <a:rPr lang="en-US" sz="2400" dirty="0" smtClean="0"/>
              <a:t>Everything in the universe flows from order to disorder</a:t>
            </a:r>
          </a:p>
          <a:p>
            <a:pPr lvl="2"/>
            <a:r>
              <a:rPr lang="en-US" dirty="0" smtClean="0"/>
              <a:t>Energy must be inputted to gain order</a:t>
            </a:r>
          </a:p>
          <a:p>
            <a:pPr lvl="2"/>
            <a:r>
              <a:rPr lang="en-US" dirty="0" smtClean="0"/>
              <a:t>Where one is lost one is gained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05509"/>
            <a:ext cx="3719991" cy="32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econd law of thermodynam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80" y="3797298"/>
            <a:ext cx="40100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92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4F4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aims to understand the natural world through observation and reasoning.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begins with observations, therefore, much of science is purely descriptive.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uses both deductive and inductive reasoning.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0" y="1186962"/>
            <a:ext cx="5600700" cy="26816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Deductive </a:t>
            </a:r>
            <a:r>
              <a:rPr lang="en-US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reasoning: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general principles to make specific predictions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Inductive </a:t>
            </a:r>
            <a:r>
              <a:rPr lang="en-US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reasoning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observations to develop general conclusions.</a:t>
            </a:r>
          </a:p>
        </p:txBody>
      </p:sp>
      <p:pic>
        <p:nvPicPr>
          <p:cNvPr id="5122" name="Picture 2" descr="Image result for deductive and inductive reaso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75" y="1336306"/>
            <a:ext cx="3650366" cy="24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Weather Forecasting instru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93" y="4086413"/>
            <a:ext cx="3751130" cy="28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4229100" y="4668716"/>
            <a:ext cx="1063869" cy="4677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otched Right Arrow 2"/>
          <p:cNvSpPr/>
          <p:nvPr/>
        </p:nvSpPr>
        <p:spPr>
          <a:xfrm rot="10800000">
            <a:off x="4195121" y="5574323"/>
            <a:ext cx="1131826" cy="4484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0" name="Picture 10" descr="Image result for Weather Forecasting instru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6" y="4041838"/>
            <a:ext cx="3781744" cy="26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158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use a systematic approach to gain understanding of the natural world.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-Observation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-Hypothesis formation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-Prediction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-Experimentation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4F4FFF"/>
                </a:solidFill>
                <a:latin typeface="Arial"/>
                <a:ea typeface="Arial"/>
                <a:cs typeface="Arial"/>
                <a:sym typeface="Arial"/>
              </a:rPr>
              <a:t>Characteristics of Living</a:t>
            </a:r>
            <a:r>
              <a:rPr lang="en-US" sz="4400" b="1" i="0" u="none" strike="noStrike" cap="none">
                <a:solidFill>
                  <a:srgbClr val="4F4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rgbClr val="4F4FFF"/>
                </a:solidFill>
                <a:latin typeface="Arial"/>
                <a:ea typeface="Arial"/>
                <a:cs typeface="Arial"/>
                <a:sym typeface="Arial"/>
              </a:rPr>
              <a:t>Things</a:t>
            </a:r>
            <a:r>
              <a:rPr lang="en-US" sz="4400" b="1" i="0" u="none" strike="noStrike" cap="none">
                <a:solidFill>
                  <a:srgbClr val="4F4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Cellular Organization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 Made up of cells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One cell ( unicellular) or many cells (Multicellular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 smtClean="0"/>
              <a:t>Eukaryotic – true </a:t>
            </a:r>
            <a:r>
              <a:rPr lang="en-US" sz="2000" dirty="0" err="1" smtClean="0"/>
              <a:t>nucei</a:t>
            </a:r>
            <a:endParaRPr lang="en-US" sz="2000" dirty="0" smtClean="0"/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Prokaryotic – before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nucei</a:t>
            </a: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lang="en-US" sz="2000" dirty="0"/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lang="en-US" sz="2000" dirty="0" smtClean="0"/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42900"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Ordered Complexity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All living things are both complex and Highly ordered.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4156"/>
            <a:ext cx="2362200" cy="2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376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78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Hypothesis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possible explanation for an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 based on something</a:t>
            </a:r>
          </a:p>
          <a:p>
            <a:pPr marL="857250" lvl="1" indent="-457200">
              <a:spcBef>
                <a:spcPts val="0"/>
              </a:spcBef>
              <a:buSzPct val="25000"/>
            </a:pPr>
            <a:r>
              <a:rPr lang="en-US" sz="2800" dirty="0" smtClean="0"/>
              <a:t>Only reject or accept hypothesis through experimentation</a:t>
            </a:r>
          </a:p>
          <a:p>
            <a:pPr marL="857250" lvl="1" indent="-457200">
              <a:spcBef>
                <a:spcPts val="0"/>
              </a:spcBef>
              <a:buSzPct val="25000"/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prove or become fact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-must be tested to determine its validity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-is often tested in many different ways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</a:t>
            </a:r>
            <a:r>
              <a:rPr lang="en-US" sz="3200" b="0" i="1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allows for predictions to be </a:t>
            </a:r>
            <a:r>
              <a:rPr lang="en-US" sz="3200" b="0" i="1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made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Null Hypothesis 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/>
              <a:t> when the independent variable will not have an affect on the outcome of the experiment</a:t>
            </a:r>
          </a:p>
          <a:p>
            <a:pPr lvl="1"/>
            <a:r>
              <a:rPr lang="en-US" dirty="0" smtClean="0"/>
              <a:t>I believe that adding sugar will have no effect on the growth of plants</a:t>
            </a:r>
          </a:p>
          <a:p>
            <a:r>
              <a:rPr lang="en-US" dirty="0" smtClean="0"/>
              <a:t>Use this to get rid of experimental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557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-tests the hypothesis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-must be carefully designed to test only one </a:t>
            </a:r>
            <a:r>
              <a:rPr lang="en-US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independent variable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a time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-consists of a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 experiment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control experiment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Experimental Design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4572000"/>
          </a:xfrm>
        </p:spPr>
        <p:txBody>
          <a:bodyPr/>
          <a:lstStyle/>
          <a:p>
            <a:pPr eaLnBrk="1" hangingPunct="1"/>
            <a:r>
              <a:rPr lang="en-US" dirty="0"/>
              <a:t>Independent (manipulated) variable – </a:t>
            </a:r>
            <a:r>
              <a:rPr lang="en-US" dirty="0" smtClean="0"/>
              <a:t>the factor being changed/tested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Dependent (responding) variable – the factor that may change as a result of independent variable</a:t>
            </a:r>
          </a:p>
          <a:p>
            <a:pPr lvl="2" eaLnBrk="1" hangingPunct="1"/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you want to </a:t>
            </a:r>
            <a:r>
              <a:rPr lang="en-US" dirty="0" smtClean="0">
                <a:solidFill>
                  <a:srgbClr val="FF0000"/>
                </a:solidFill>
              </a:rPr>
              <a:t>measure/observe</a:t>
            </a:r>
            <a:endParaRPr lang="en-US" dirty="0">
              <a:solidFill>
                <a:srgbClr val="FF0000"/>
              </a:solidFill>
            </a:endParaRP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Constant – remains same in every </a:t>
            </a:r>
            <a:r>
              <a:rPr lang="en-US" dirty="0" smtClean="0">
                <a:solidFill>
                  <a:srgbClr val="0070C0"/>
                </a:solidFill>
              </a:rPr>
              <a:t>experiment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2889" y="1295400"/>
            <a:ext cx="8875889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Information gathered during an experiment</a:t>
            </a:r>
          </a:p>
          <a:p>
            <a:pPr lvl="1" eaLnBrk="1" hangingPunct="1"/>
            <a:r>
              <a:rPr lang="en-US" dirty="0" smtClean="0"/>
              <a:t>Qualitative – observations </a:t>
            </a:r>
          </a:p>
          <a:p>
            <a:pPr lvl="1" eaLnBrk="1" hangingPunct="1"/>
            <a:r>
              <a:rPr lang="en-US" dirty="0" smtClean="0"/>
              <a:t>Quantitative – numbers </a:t>
            </a:r>
          </a:p>
          <a:p>
            <a:pPr lvl="1" eaLnBrk="1" hangingPunct="1"/>
            <a:endParaRPr lang="en-US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u="sng" dirty="0">
                <a:solidFill>
                  <a:srgbClr val="0033CC"/>
                </a:solidFill>
              </a:rPr>
              <a:t>Conclusion</a:t>
            </a:r>
            <a:r>
              <a:rPr lang="en-US" dirty="0">
                <a:solidFill>
                  <a:srgbClr val="0033CC"/>
                </a:solidFill>
              </a:rPr>
              <a:t>: </a:t>
            </a:r>
            <a:r>
              <a:rPr lang="en-US" dirty="0"/>
              <a:t>statement that accepts or rejects the hypothesis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7030A0"/>
                </a:solidFill>
              </a:rPr>
              <a:t>Support with </a:t>
            </a:r>
            <a:r>
              <a:rPr lang="en-US" dirty="0" smtClean="0">
                <a:solidFill>
                  <a:srgbClr val="7030A0"/>
                </a:solidFill>
              </a:rPr>
              <a:t>data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8000"/>
                </a:solidFill>
              </a:rPr>
              <a:t>Claim, evidence, reasoning</a:t>
            </a:r>
            <a:endParaRPr lang="en-US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Make recommendations for further study, improvements, errors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78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hypothesis is valid, the scientist can predict the result of the experiment.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Conducting the experiment to determine if it yields the predicted result is one way to test the validity of the experiment.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hape 207" descr="rav65819_01_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9938" y="503237"/>
            <a:ext cx="5064125" cy="5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may use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reductionism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to break a complex process down to its simpler parts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to simulate phenomena that are difficult to study directly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Theories are not laws because they can have small variations as new advancements in measurements are made.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 the Major Concepts and Ideas will remain intact.  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778"/>
            <a:ext cx="8229600" cy="5900385"/>
          </a:xfrm>
        </p:spPr>
        <p:txBody>
          <a:bodyPr/>
          <a:lstStyle/>
          <a:p>
            <a:pPr marL="0" lvl="0" indent="0">
              <a:spcBef>
                <a:spcPts val="480"/>
              </a:spcBef>
              <a:buClr>
                <a:srgbClr val="FF0000"/>
              </a:buClr>
              <a:buNone/>
            </a:pPr>
            <a:r>
              <a:rPr lang="en-US" b="1" dirty="0">
                <a:solidFill>
                  <a:srgbClr val="FF0000"/>
                </a:solidFill>
              </a:rPr>
              <a:t>3. Grow and Develop Reproduce</a:t>
            </a:r>
            <a:r>
              <a:rPr lang="en-US" dirty="0"/>
              <a:t>: Make new cells or new offspring.</a:t>
            </a:r>
          </a:p>
          <a:p>
            <a:pPr lvl="0" indent="-342900">
              <a:spcBef>
                <a:spcPts val="480"/>
              </a:spcBef>
            </a:pPr>
            <a:r>
              <a:rPr lang="en-US" dirty="0"/>
              <a:t>	</a:t>
            </a:r>
            <a:r>
              <a:rPr lang="en-US" b="1" dirty="0">
                <a:solidFill>
                  <a:srgbClr val="3F3FFF"/>
                </a:solidFill>
              </a:rPr>
              <a:t>A</a:t>
            </a:r>
            <a:r>
              <a:rPr lang="en-US" dirty="0">
                <a:solidFill>
                  <a:srgbClr val="3F3FFF"/>
                </a:solidFill>
              </a:rPr>
              <a:t>. </a:t>
            </a:r>
            <a:r>
              <a:rPr lang="en-US" b="1" dirty="0">
                <a:solidFill>
                  <a:srgbClr val="3F3FFF"/>
                </a:solidFill>
              </a:rPr>
              <a:t>Asexual Reproduction</a:t>
            </a:r>
            <a:r>
              <a:rPr lang="en-US" dirty="0">
                <a:solidFill>
                  <a:srgbClr val="3F3FFF"/>
                </a:solidFill>
              </a:rPr>
              <a:t>.  </a:t>
            </a:r>
            <a:r>
              <a:rPr lang="en-US" dirty="0"/>
              <a:t>Cells divide to form new cells.</a:t>
            </a:r>
          </a:p>
          <a:p>
            <a:pPr lvl="0" indent="-342900">
              <a:spcBef>
                <a:spcPts val="480"/>
              </a:spcBef>
            </a:pPr>
            <a:r>
              <a:rPr lang="en-US" dirty="0"/>
              <a:t> 	</a:t>
            </a:r>
            <a:r>
              <a:rPr lang="en-US" b="1" dirty="0">
                <a:solidFill>
                  <a:srgbClr val="3F3FFF"/>
                </a:solidFill>
              </a:rPr>
              <a:t>B. Sexual Reproduction:</a:t>
            </a:r>
            <a:r>
              <a:rPr lang="en-US" dirty="0">
                <a:solidFill>
                  <a:srgbClr val="3F3FFF"/>
                </a:solidFill>
              </a:rPr>
              <a:t> </a:t>
            </a:r>
            <a:r>
              <a:rPr lang="en-US" dirty="0"/>
              <a:t>New Organisms reproduce from two parent organisms.</a:t>
            </a:r>
          </a:p>
          <a:p>
            <a:pPr lvl="0" indent="-342900">
              <a:spcBef>
                <a:spcPts val="480"/>
              </a:spcBef>
            </a:pPr>
            <a:r>
              <a:rPr lang="en-US" dirty="0"/>
              <a:t>	*Both animals and some plants reproduce this way.</a:t>
            </a:r>
          </a:p>
          <a:p>
            <a:pPr marL="203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11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12889" y="437444"/>
            <a:ext cx="8875889" cy="5688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 utilization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Obtain and use energy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To give off heat, move and allow cells to grow and develop 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8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Sensitivity to stimuli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Respond to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environment.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allow the organism to move and interact with other organism in their environment.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be flight, attack, talk or any other gestures.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 b="14999"/>
          <a:stretch>
            <a:fillRect/>
          </a:stretch>
        </p:blipFill>
        <p:spPr bwMode="auto">
          <a:xfrm>
            <a:off x="6017860" y="1600200"/>
            <a:ext cx="20462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77" y="1701800"/>
            <a:ext cx="28432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38" y="4998229"/>
            <a:ext cx="1161698" cy="14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0453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60001" r="49500" b="1500"/>
          <a:stretch>
            <a:fillRect/>
          </a:stretch>
        </p:blipFill>
        <p:spPr bwMode="auto">
          <a:xfrm>
            <a:off x="112889" y="5172075"/>
            <a:ext cx="2556654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Image result for phototropis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44" y="5172075"/>
            <a:ext cx="2997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68111" y="381000"/>
            <a:ext cx="8418689" cy="5745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6. Homeostasis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All organisms maintain constant internal conditions that are different from their environment. </a:t>
            </a:r>
            <a:endParaRPr lang="en-US" sz="3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6" descr="https://encrypted-tbn1.gstatic.com/images?q=tbn:ANd9GcQj-RsRt7jIg72GGuwtBcuUUOQBADQuiJQJhMyQDjBF7DYsGb1EVDoVS-K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3" y="2648302"/>
            <a:ext cx="1942747" cy="218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tennisperspective.com/wp-content/uploads/2011/02/Rafael-Nadal-drenched-in-swea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80" y="2101498"/>
            <a:ext cx="1713231" cy="305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7. Evolutionary adaptation</a:t>
            </a:r>
            <a:r>
              <a:rPr lang="en-US" dirty="0"/>
              <a:t>: All organisms interact with biotic and abiotic factors. These factors influence their survival, and adaptations.</a:t>
            </a:r>
          </a:p>
          <a:p>
            <a:pPr marL="203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4137"/>
            <a:ext cx="1596319" cy="19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 result for adap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12" y="3850336"/>
            <a:ext cx="4655930" cy="26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Levels of Organization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Organization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organelles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molecules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atoms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unit of life.</a:t>
            </a:r>
          </a:p>
        </p:txBody>
      </p:sp>
      <p:sp>
        <p:nvSpPr>
          <p:cNvPr id="127" name="Shape 127"/>
          <p:cNvSpPr/>
          <p:nvPr/>
        </p:nvSpPr>
        <p:spPr>
          <a:xfrm>
            <a:off x="3810000" y="27432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6172200" y="22098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676400" y="32766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 descr="01_02a5"/>
          <p:cNvPicPr preferRelativeResize="0"/>
          <p:nvPr/>
        </p:nvPicPr>
        <p:blipFill rotWithShape="1">
          <a:blip r:embed="rId4">
            <a:alphaModFix/>
          </a:blip>
          <a:srcRect l="12500" t="3333" r="13750" b="11667"/>
          <a:stretch/>
        </p:blipFill>
        <p:spPr>
          <a:xfrm>
            <a:off x="5334000" y="3692525"/>
            <a:ext cx="3295649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MARTInkShape-155"/>
          <p:cNvSpPr/>
          <p:nvPr>
            <p:custDataLst>
              <p:tags r:id="rId1"/>
            </p:custDataLst>
          </p:nvPr>
        </p:nvSpPr>
        <p:spPr>
          <a:xfrm>
            <a:off x="-673100" y="5600700"/>
            <a:ext cx="12701" cy="6351"/>
          </a:xfrm>
          <a:custGeom>
            <a:avLst/>
            <a:gdLst/>
            <a:ahLst/>
            <a:cxnLst/>
            <a:rect l="0" t="0" r="0" b="0"/>
            <a:pathLst>
              <a:path w="12701" h="635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706" y="3659"/>
                </a:lnTo>
                <a:lnTo>
                  <a:pt x="6089" y="184"/>
                </a:lnTo>
                <a:lnTo>
                  <a:pt x="12700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3F3FFF"/>
                </a:solidFill>
                <a:latin typeface="Arial"/>
                <a:ea typeface="Arial"/>
                <a:cs typeface="Arial"/>
                <a:sym typeface="Arial"/>
              </a:rPr>
              <a:t>Levels of Organization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Organismal Level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      organism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   organ systems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 organs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tissues</a:t>
            </a:r>
          </a:p>
        </p:txBody>
      </p:sp>
      <p:pic>
        <p:nvPicPr>
          <p:cNvPr id="138" name="Shape 138" descr="01_02b4"/>
          <p:cNvPicPr preferRelativeResize="0"/>
          <p:nvPr/>
        </p:nvPicPr>
        <p:blipFill rotWithShape="1">
          <a:blip r:embed="rId3">
            <a:alphaModFix/>
          </a:blip>
          <a:srcRect l="27498" t="5000" r="27498" b="13333"/>
          <a:stretch/>
        </p:blipFill>
        <p:spPr>
          <a:xfrm>
            <a:off x="6553200" y="3810000"/>
            <a:ext cx="2351087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1447800" y="35052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971800" y="29718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6019800" y="2362200"/>
            <a:ext cx="612775" cy="5302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4033" y="0"/>
                </a:lnTo>
                <a:lnTo>
                  <a:pt x="84033" y="16177"/>
                </a:lnTo>
                <a:lnTo>
                  <a:pt x="69038" y="16177"/>
                </a:lnTo>
                <a:cubicBezTo>
                  <a:pt x="30911" y="16177"/>
                  <a:pt x="0" y="39177"/>
                  <a:pt x="0" y="67544"/>
                </a:cubicBezTo>
                <a:lnTo>
                  <a:pt x="0" y="120000"/>
                </a:lnTo>
                <a:lnTo>
                  <a:pt x="35966" y="120000"/>
                </a:lnTo>
                <a:lnTo>
                  <a:pt x="35966" y="67544"/>
                </a:lnTo>
                <a:cubicBezTo>
                  <a:pt x="35966" y="58611"/>
                  <a:pt x="50772" y="51366"/>
                  <a:pt x="69038" y="51366"/>
                </a:cubicBezTo>
                <a:lnTo>
                  <a:pt x="84033" y="51366"/>
                </a:lnTo>
                <a:lnTo>
                  <a:pt x="84033" y="67544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1028</Words>
  <Application>Microsoft Office PowerPoint</Application>
  <PresentationFormat>On-screen Show (4:3)</PresentationFormat>
  <Paragraphs>220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Tahoma</vt:lpstr>
      <vt:lpstr>Times New Roman</vt:lpstr>
      <vt:lpstr>ヒラギノ角ゴ Pro W3</vt:lpstr>
      <vt:lpstr>Default Design</vt:lpstr>
      <vt:lpstr>The Science of Biology</vt:lpstr>
      <vt:lpstr>Properties of Life</vt:lpstr>
      <vt:lpstr>Characteristics of Living Things.</vt:lpstr>
      <vt:lpstr>PowerPoint Presentation</vt:lpstr>
      <vt:lpstr>PowerPoint Presentation</vt:lpstr>
      <vt:lpstr>PowerPoint Presentation</vt:lpstr>
      <vt:lpstr>PowerPoint Presentation</vt:lpstr>
      <vt:lpstr>Levels of Organization</vt:lpstr>
      <vt:lpstr>Levels of Organization</vt:lpstr>
      <vt:lpstr>Levels of Organization</vt:lpstr>
      <vt:lpstr>Taxonomy</vt:lpstr>
      <vt:lpstr>Taxonomy</vt:lpstr>
      <vt:lpstr>PowerPoint Presentation</vt:lpstr>
      <vt:lpstr>PowerPoint Presentation</vt:lpstr>
      <vt:lpstr>PowerPoint Presentation</vt:lpstr>
      <vt:lpstr>PowerPoint Presentation</vt:lpstr>
      <vt:lpstr>Levels of Organization</vt:lpstr>
      <vt:lpstr>PowerPoint Presentation</vt:lpstr>
      <vt:lpstr>Ecosystem Emergent property</vt:lpstr>
      <vt:lpstr>PowerPoint Presentation</vt:lpstr>
      <vt:lpstr>Unifying Themes in Biology</vt:lpstr>
      <vt:lpstr>PowerPoint Presentation</vt:lpstr>
      <vt:lpstr>Unifying Themes in Biology</vt:lpstr>
      <vt:lpstr>Unifying Themes in Biology</vt:lpstr>
      <vt:lpstr>Unifying Themes in Biology</vt:lpstr>
      <vt:lpstr>PowerPoint Presentation</vt:lpstr>
      <vt:lpstr>The Nature of Science</vt:lpstr>
      <vt:lpstr>The Nature of Science</vt:lpstr>
      <vt:lpstr>The Nature of Science</vt:lpstr>
      <vt:lpstr>The Nature of Science</vt:lpstr>
      <vt:lpstr>PowerPoint Presentation</vt:lpstr>
      <vt:lpstr>The Nature of Science</vt:lpstr>
      <vt:lpstr>Experimental Design</vt:lpstr>
      <vt:lpstr>Data</vt:lpstr>
      <vt:lpstr>The Nature of Science</vt:lpstr>
      <vt:lpstr>PowerPoint Presentation</vt:lpstr>
      <vt:lpstr>The Nature of Science</vt:lpstr>
      <vt:lpstr>The Nature of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Biology</dc:title>
  <dc:creator>McKenzie, Peter</dc:creator>
  <cp:lastModifiedBy>McKenzie, Peter</cp:lastModifiedBy>
  <cp:revision>25</cp:revision>
  <dcterms:modified xsi:type="dcterms:W3CDTF">2018-06-11T17:45:03Z</dcterms:modified>
</cp:coreProperties>
</file>